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17"/>
  </p:notesMasterIdLst>
  <p:handoutMasterIdLst>
    <p:handoutMasterId r:id="rId18"/>
  </p:handoutMasterIdLst>
  <p:sldIdLst>
    <p:sldId id="560" r:id="rId6"/>
    <p:sldId id="612" r:id="rId7"/>
    <p:sldId id="613" r:id="rId8"/>
    <p:sldId id="624" r:id="rId9"/>
    <p:sldId id="578" r:id="rId10"/>
    <p:sldId id="618" r:id="rId11"/>
    <p:sldId id="625" r:id="rId12"/>
    <p:sldId id="615" r:id="rId13"/>
    <p:sldId id="562" r:id="rId14"/>
    <p:sldId id="617" r:id="rId15"/>
    <p:sldId id="558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Moderat JIT" pitchFamily="2" charset="0"/>
      <p:regular r:id="rId23"/>
      <p:bold r:id="rId24"/>
    </p:embeddedFont>
    <p:embeddedFont>
      <p:font typeface="ModeratJIT" pitchFamily="2" charset="0"/>
      <p:regular r:id="rId25"/>
      <p:bold r:id="rId26"/>
      <p:italic r:id="rId27"/>
      <p:boldItalic r:id="rId28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4A4A"/>
    <a:srgbClr val="7C7C7C"/>
    <a:srgbClr val="FFD242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4"/>
    <p:restoredTop sz="95768"/>
  </p:normalViewPr>
  <p:slideViewPr>
    <p:cSldViewPr snapToGrid="0" snapToObjects="1">
      <p:cViewPr>
        <p:scale>
          <a:sx n="95" d="100"/>
          <a:sy n="95" d="100"/>
        </p:scale>
        <p:origin x="560" y="10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microsoft.com/office/2016/11/relationships/changesInfo" Target="changesInfos/changesInfo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5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1.08.2022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1.08.2022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tify/You-Dont-Know-JS/tree/1st-ed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frontendmasters.com/teachers/kyle-simpson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://typeofweb.com/" TargetMode="External"/><Relationship Id="rId13" Type="http://schemas.openxmlformats.org/officeDocument/2006/relationships/hyperlink" Target="https://twitter.com/kentcdodds" TargetMode="External"/><Relationship Id="rId3" Type="http://schemas.openxmlformats.org/officeDocument/2006/relationships/image" Target="../media/image14.jpeg"/><Relationship Id="rId7" Type="http://schemas.openxmlformats.org/officeDocument/2006/relationships/hyperlink" Target="https://www.youtube.com/c/%C5%9AniadaniezProgramowaniem" TargetMode="External"/><Relationship Id="rId12" Type="http://schemas.openxmlformats.org/officeDocument/2006/relationships/hyperlink" Target="http://kentcdodds.com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jpeg"/><Relationship Id="rId11" Type="http://schemas.openxmlformats.org/officeDocument/2006/relationships/hyperlink" Target="https://mobile.twitter.com/dan_abramov" TargetMode="External"/><Relationship Id="rId5" Type="http://schemas.openxmlformats.org/officeDocument/2006/relationships/image" Target="../media/image16.jpeg"/><Relationship Id="rId15" Type="http://schemas.openxmlformats.org/officeDocument/2006/relationships/hyperlink" Target="https://twitter.com/JoshWComeau" TargetMode="External"/><Relationship Id="rId10" Type="http://schemas.openxmlformats.org/officeDocument/2006/relationships/hyperlink" Target="https://overreacted.io/" TargetMode="External"/><Relationship Id="rId4" Type="http://schemas.openxmlformats.org/officeDocument/2006/relationships/image" Target="../media/image15.png"/><Relationship Id="rId9" Type="http://schemas.openxmlformats.org/officeDocument/2006/relationships/hyperlink" Target="polskifrontend.pl" TargetMode="External"/><Relationship Id="rId14" Type="http://schemas.openxmlformats.org/officeDocument/2006/relationships/hyperlink" Target="https://twitter.com/mattpocockuk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etrevue.co/profile/masteringjs" TargetMode="External"/><Relationship Id="rId3" Type="http://schemas.openxmlformats.org/officeDocument/2006/relationships/image" Target="../media/image19.jpeg"/><Relationship Id="rId7" Type="http://schemas.openxmlformats.org/officeDocument/2006/relationships/hyperlink" Target="http://react.statuscode.com/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javascriptweekly.com/" TargetMode="External"/><Relationship Id="rId11" Type="http://schemas.openxmlformats.org/officeDocument/2006/relationships/image" Target="../media/image22.png"/><Relationship Id="rId5" Type="http://schemas.openxmlformats.org/officeDocument/2006/relationships/image" Target="../media/image21.jpeg"/><Relationship Id="rId10" Type="http://schemas.openxmlformats.org/officeDocument/2006/relationships/hyperlink" Target="https://vuejsdevelopers.com/" TargetMode="External"/><Relationship Id="rId4" Type="http://schemas.openxmlformats.org/officeDocument/2006/relationships/image" Target="../media/image20.jpeg"/><Relationship Id="rId9" Type="http://schemas.openxmlformats.org/officeDocument/2006/relationships/hyperlink" Target="https://twitter.com/anthonygore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survey.stackoverflow.co/2022/" TargetMode="External"/><Relationship Id="rId13" Type="http://schemas.openxmlformats.org/officeDocument/2006/relationships/image" Target="../media/image28.png"/><Relationship Id="rId3" Type="http://schemas.openxmlformats.org/officeDocument/2006/relationships/image" Target="../media/image25.png"/><Relationship Id="rId7" Type="http://schemas.openxmlformats.org/officeDocument/2006/relationships/hyperlink" Target="https://blogs.windows.com/windowsexperience/2022/06/15/internet-explorer-11-has-retired-and-is-officially-out-of-support-what-you-need-to-know/#:~:text=After%2025%2B%20years%20of%20helping,your%20gateway%20to%20the%20internet." TargetMode="External"/><Relationship Id="rId12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log.angular.io/angular-v14-is-now-available-391a6db736af" TargetMode="External"/><Relationship Id="rId11" Type="http://schemas.openxmlformats.org/officeDocument/2006/relationships/hyperlink" Target="https://deno.land/" TargetMode="External"/><Relationship Id="rId5" Type="http://schemas.openxmlformats.org/officeDocument/2006/relationships/hyperlink" Target="https://reactjs.org/blog/2022/03/29/react-v18.html" TargetMode="External"/><Relationship Id="rId10" Type="http://schemas.openxmlformats.org/officeDocument/2006/relationships/hyperlink" Target="https://bun.sh/" TargetMode="External"/><Relationship Id="rId4" Type="http://schemas.openxmlformats.org/officeDocument/2006/relationships/image" Target="../media/image26.png"/><Relationship Id="rId9" Type="http://schemas.openxmlformats.org/officeDocument/2006/relationships/hyperlink" Target="https://www.macrumors.com/2022/07/05/eu-approves-landmark-legislation-to-regulate-apple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://events.vuejs.org/conferences" TargetMode="External"/><Relationship Id="rId3" Type="http://schemas.openxmlformats.org/officeDocument/2006/relationships/hyperlink" Target="https://infoshare.pl/conference/" TargetMode="External"/><Relationship Id="rId7" Type="http://schemas.openxmlformats.org/officeDocument/2006/relationships/hyperlink" Target="http://reactjs.org/community/conferences.html" TargetMode="External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s.vuejs.org/" TargetMode="External"/><Relationship Id="rId5" Type="http://schemas.openxmlformats.org/officeDocument/2006/relationships/hyperlink" Target="https://reactsummit.com/" TargetMode="External"/><Relationship Id="rId4" Type="http://schemas.openxmlformats.org/officeDocument/2006/relationships/hyperlink" Target="https://devjssummit.pl/" TargetMode="External"/><Relationship Id="rId9" Type="http://schemas.openxmlformats.org/officeDocument/2006/relationships/hyperlink" Target="angular.io/event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 err="1"/>
              <a:t>status.js</a:t>
            </a:r>
            <a:r>
              <a:rPr lang="pl-PL" dirty="0"/>
              <a:t> @ 2022.08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#2 (02.08.2022)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A97B33D-2136-3B9E-B935-F93641C21EA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7659" b="7659"/>
          <a:stretch>
            <a:fillRect/>
          </a:stretch>
        </p:blipFill>
        <p:spPr/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6" y="1592263"/>
            <a:ext cx="4967575" cy="4465636"/>
          </a:xfrm>
        </p:spPr>
        <p:txBody>
          <a:bodyPr/>
          <a:lstStyle/>
          <a:p>
            <a:pPr>
              <a:lnSpc>
                <a:spcPct val="300000"/>
              </a:lnSpc>
            </a:pPr>
            <a:r>
              <a:rPr lang="pl-PL" sz="2000" b="1" dirty="0"/>
              <a:t>YDKJS</a:t>
            </a:r>
            <a:r>
              <a:rPr lang="pl-PL" sz="2000" dirty="0"/>
              <a:t> (”Tajniki języka JavaScript”)</a:t>
            </a:r>
          </a:p>
          <a:p>
            <a:pPr>
              <a:lnSpc>
                <a:spcPct val="300000"/>
              </a:lnSpc>
            </a:pPr>
            <a:r>
              <a:rPr lang="pl-PL" sz="2000" dirty="0" err="1"/>
              <a:t>Github</a:t>
            </a:r>
            <a:r>
              <a:rPr lang="pl-PL" sz="2000" dirty="0"/>
              <a:t> </a:t>
            </a:r>
            <a:r>
              <a:rPr lang="pl-PL" sz="2000" dirty="0" err="1"/>
              <a:t>resources</a:t>
            </a:r>
            <a:r>
              <a:rPr lang="pl-PL" sz="2000" dirty="0"/>
              <a:t> </a:t>
            </a:r>
            <a:r>
              <a:rPr lang="pl-PL" sz="2000" dirty="0">
                <a:hlinkClick r:id="rId3"/>
              </a:rPr>
              <a:t>@</a:t>
            </a:r>
            <a:r>
              <a:rPr lang="pl-PL" sz="2000" dirty="0" err="1">
                <a:hlinkClick r:id="rId3"/>
              </a:rPr>
              <a:t>getify</a:t>
            </a:r>
            <a:endParaRPr lang="pl-PL" sz="2000" dirty="0"/>
          </a:p>
          <a:p>
            <a:pPr>
              <a:lnSpc>
                <a:spcPct val="300000"/>
              </a:lnSpc>
            </a:pPr>
            <a:r>
              <a:rPr lang="pl-PL" sz="2000" dirty="0" err="1">
                <a:hlinkClick r:id="rId4"/>
              </a:rPr>
              <a:t>Frontend</a:t>
            </a:r>
            <a:r>
              <a:rPr lang="pl-PL" sz="2000" dirty="0">
                <a:hlinkClick r:id="rId4"/>
              </a:rPr>
              <a:t> </a:t>
            </a:r>
            <a:r>
              <a:rPr lang="pl-PL" sz="2000" dirty="0" err="1">
                <a:hlinkClick r:id="rId4"/>
              </a:rPr>
              <a:t>Masters</a:t>
            </a:r>
            <a:endParaRPr lang="pl-PL" sz="2000" dirty="0"/>
          </a:p>
          <a:p>
            <a:pPr>
              <a:lnSpc>
                <a:spcPct val="150000"/>
              </a:lnSpc>
            </a:pPr>
            <a:endParaRPr lang="pl-PL" sz="2000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Kyle</a:t>
            </a:r>
            <a:r>
              <a:rPr lang="pl-PL" dirty="0"/>
              <a:t> Simpson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86828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8C742693-F235-AB43-8D8B-50F9C5848C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7813" y="5047649"/>
            <a:ext cx="5387881" cy="568104"/>
          </a:xfrm>
        </p:spPr>
        <p:txBody>
          <a:bodyPr/>
          <a:lstStyle/>
          <a:p>
            <a:r>
              <a:rPr lang="pl-PL" dirty="0" err="1"/>
              <a:t>status.js</a:t>
            </a:r>
            <a:r>
              <a:rPr lang="pl-PL" dirty="0"/>
              <a:t> @ 2022.08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3460EFA2-EADB-354D-8301-B1E3D5FA5F2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7813" y="5615753"/>
            <a:ext cx="5387881" cy="484748"/>
          </a:xfrm>
        </p:spPr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#2 (02.08.2022)</a:t>
            </a:r>
          </a:p>
        </p:txBody>
      </p:sp>
    </p:spTree>
    <p:extLst>
      <p:ext uri="{BB962C8B-B14F-4D97-AF65-F5344CB8AC3E}">
        <p14:creationId xmlns:p14="http://schemas.microsoft.com/office/powerpoint/2010/main" val="33853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pl-PL" sz="2000" dirty="0" err="1"/>
              <a:t>Stay</a:t>
            </a:r>
            <a:r>
              <a:rPr lang="pl-PL" sz="2000" dirty="0"/>
              <a:t> </a:t>
            </a:r>
            <a:r>
              <a:rPr lang="pl-PL" sz="2000" dirty="0" err="1"/>
              <a:t>up</a:t>
            </a:r>
            <a:r>
              <a:rPr lang="pl-PL" sz="2000" dirty="0"/>
              <a:t>-to-</a:t>
            </a:r>
            <a:r>
              <a:rPr lang="pl-PL" sz="2000" dirty="0" err="1"/>
              <a:t>date</a:t>
            </a:r>
            <a:endParaRPr lang="pl-PL" sz="2000" dirty="0"/>
          </a:p>
          <a:p>
            <a:pPr>
              <a:lnSpc>
                <a:spcPct val="250000"/>
              </a:lnSpc>
            </a:pPr>
            <a:r>
              <a:rPr lang="pl-PL" sz="2000" dirty="0" err="1"/>
              <a:t>Hottest</a:t>
            </a:r>
            <a:r>
              <a:rPr lang="pl-PL" sz="2000" dirty="0"/>
              <a:t> </a:t>
            </a:r>
            <a:r>
              <a:rPr lang="pl-PL" sz="2000" dirty="0" err="1"/>
              <a:t>topics</a:t>
            </a:r>
            <a:endParaRPr lang="pl-PL" sz="2000" dirty="0"/>
          </a:p>
          <a:p>
            <a:pPr>
              <a:lnSpc>
                <a:spcPct val="250000"/>
              </a:lnSpc>
            </a:pPr>
            <a:r>
              <a:rPr lang="pl-PL" sz="2000" dirty="0" err="1"/>
              <a:t>Upcoming</a:t>
            </a:r>
            <a:r>
              <a:rPr lang="pl-PL" sz="2000" dirty="0"/>
              <a:t> </a:t>
            </a:r>
            <a:r>
              <a:rPr lang="pl-PL" sz="2000" dirty="0" err="1"/>
              <a:t>events</a:t>
            </a:r>
            <a:endParaRPr lang="pl-PL" sz="2000" dirty="0"/>
          </a:p>
          <a:p>
            <a:pPr>
              <a:lnSpc>
                <a:spcPct val="250000"/>
              </a:lnSpc>
            </a:pPr>
            <a:endParaRPr lang="pl-PL" sz="2000" dirty="0"/>
          </a:p>
          <a:p>
            <a:pPr marL="0" indent="0">
              <a:lnSpc>
                <a:spcPct val="250000"/>
              </a:lnSpc>
              <a:buNone/>
            </a:pPr>
            <a:r>
              <a:rPr lang="pl-PL" sz="2000" dirty="0" err="1">
                <a:solidFill>
                  <a:schemeClr val="tx1"/>
                </a:solidFill>
              </a:rPr>
              <a:t>Motivation</a:t>
            </a:r>
            <a:r>
              <a:rPr lang="pl-PL" sz="2000" dirty="0">
                <a:solidFill>
                  <a:schemeClr val="tx1"/>
                </a:solidFill>
              </a:rPr>
              <a:t>?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Today’s</a:t>
            </a:r>
            <a:r>
              <a:rPr lang="pl-PL" dirty="0"/>
              <a:t> agenda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2</a:t>
            </a:fld>
            <a:endParaRPr lang="pl-PL" dirty="0"/>
          </a:p>
        </p:txBody>
      </p:sp>
      <p:pic>
        <p:nvPicPr>
          <p:cNvPr id="9" name="Picture Placeholder 8" descr="A person reading a newspaper&#10;&#10;Description automatically generated">
            <a:extLst>
              <a:ext uri="{FF2B5EF4-FFF2-40B4-BE49-F238E27FC236}">
                <a16:creationId xmlns:a16="http://schemas.microsoft.com/office/drawing/2014/main" id="{70EAC524-A7FA-C74A-2BF6-6AA99A799DD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0585" r="105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62B28090-5F4E-42AF-6C10-BEEABCA51F3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25188" b="25188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5160E22-9C19-0F4E-B7B4-5B7CBE8D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8E573D7-969D-7D48-840C-64866D9D2E7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>
            <a:normAutofit fontScale="90000"/>
          </a:bodyPr>
          <a:lstStyle/>
          <a:p>
            <a:r>
              <a:rPr lang="en-GB" dirty="0"/>
              <a:t>blogs, podcasts, newsletters, tweets…</a:t>
            </a:r>
          </a:p>
        </p:txBody>
      </p:sp>
    </p:spTree>
    <p:extLst>
      <p:ext uri="{BB962C8B-B14F-4D97-AF65-F5344CB8AC3E}">
        <p14:creationId xmlns:p14="http://schemas.microsoft.com/office/powerpoint/2010/main" val="448097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CD4967F-3DF5-0444-A136-6394F92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Blogs</a:t>
            </a:r>
            <a:r>
              <a:rPr lang="pl-PL" dirty="0"/>
              <a:t> &amp; </a:t>
            </a:r>
            <a:r>
              <a:rPr lang="pl-PL" dirty="0" err="1"/>
              <a:t>podcasts</a:t>
            </a:r>
            <a:r>
              <a:rPr lang="pl-PL" dirty="0"/>
              <a:t> 📼</a:t>
            </a:r>
          </a:p>
        </p:txBody>
      </p:sp>
      <p:pic>
        <p:nvPicPr>
          <p:cNvPr id="21" name="Picture Placeholder 20" descr="A couple of men holding microphones&#10;&#10;Description automatically generated with low confidence">
            <a:extLst>
              <a:ext uri="{FF2B5EF4-FFF2-40B4-BE49-F238E27FC236}">
                <a16:creationId xmlns:a16="http://schemas.microsoft.com/office/drawing/2014/main" id="{0A604EF2-BBDF-3A6E-C268-0448E287787B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7597" b="7597"/>
          <a:stretch>
            <a:fillRect/>
          </a:stretch>
        </p:blipFill>
        <p:spPr/>
      </p:pic>
      <p:pic>
        <p:nvPicPr>
          <p:cNvPr id="9" name="Picture Placeholder 8" descr="A person sitting at a table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A1DEE672-34E4-C810-1284-6009F4206736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9716" r="19716"/>
          <a:stretch>
            <a:fillRect/>
          </a:stretch>
        </p:blipFill>
        <p:spPr/>
      </p:pic>
      <p:pic>
        <p:nvPicPr>
          <p:cNvPr id="13" name="Picture Placeholder 12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016A998A-0A85-AAAC-53F8-F6A70029920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 t="8571" b="8571"/>
          <a:stretch>
            <a:fillRect/>
          </a:stretch>
        </p:blipFill>
        <p:spPr/>
      </p:pic>
      <p:pic>
        <p:nvPicPr>
          <p:cNvPr id="15" name="Picture Placeholder 14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FB3E669E-B1BA-6986-0786-5DF77E1C5EF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/>
          <a:srcRect t="8790" b="8790"/>
          <a:stretch>
            <a:fillRect/>
          </a:stretch>
        </p:blipFill>
        <p:spPr/>
      </p:pic>
      <p:pic>
        <p:nvPicPr>
          <p:cNvPr id="19" name="Picture Placeholder 18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E68547AE-8E59-51C6-6B64-C4DEC03C6997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6"/>
          <a:srcRect t="9618" b="9618"/>
          <a:stretch>
            <a:fillRect/>
          </a:stretch>
        </p:blipFill>
        <p:spPr/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E5EAC5-EC51-7E47-8CA2-B120F2E55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sp>
        <p:nvSpPr>
          <p:cNvPr id="5" name="Symbol zastępczy tekstu 1">
            <a:extLst>
              <a:ext uri="{FF2B5EF4-FFF2-40B4-BE49-F238E27FC236}">
                <a16:creationId xmlns:a16="http://schemas.microsoft.com/office/drawing/2014/main" id="{96BCB888-39D7-160B-DEE9-934F811DE28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>
                <a:hlinkClick r:id="rId7"/>
              </a:rPr>
              <a:t>Śniadanie z programowaniem</a:t>
            </a: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>
                <a:hlinkClick r:id="rId8"/>
              </a:rPr>
              <a:t>Type of Web</a:t>
            </a: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>
                <a:hlinkClick r:id="rId9"/>
              </a:rPr>
              <a:t>polskifrontend.pl</a:t>
            </a:r>
            <a:endParaRPr lang="pl-PL" sz="2000" dirty="0"/>
          </a:p>
          <a:p>
            <a:pPr marL="0" indent="0">
              <a:lnSpc>
                <a:spcPct val="150000"/>
              </a:lnSpc>
              <a:buClr>
                <a:srgbClr val="FFD242"/>
              </a:buClr>
              <a:buNone/>
            </a:pP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/>
              <a:t>Dan </a:t>
            </a:r>
            <a:r>
              <a:rPr lang="pl-PL" sz="2000" dirty="0" err="1"/>
              <a:t>Abramov</a:t>
            </a:r>
            <a:r>
              <a:rPr lang="pl-PL" sz="2000" dirty="0"/>
              <a:t> </a:t>
            </a:r>
            <a:r>
              <a:rPr lang="pl-PL" sz="2000" dirty="0">
                <a:hlinkClick r:id="rId10"/>
              </a:rPr>
              <a:t>overreacted.io</a:t>
            </a:r>
            <a:r>
              <a:rPr lang="pl-PL" sz="2000" dirty="0"/>
              <a:t> </a:t>
            </a:r>
            <a:r>
              <a:rPr lang="pl-PL" sz="2000" dirty="0">
                <a:hlinkClick r:id="rId11"/>
              </a:rPr>
              <a:t>@dan_abramov</a:t>
            </a:r>
            <a:r>
              <a:rPr lang="pl-PL" sz="2000" dirty="0"/>
              <a:t> </a:t>
            </a:r>
          </a:p>
          <a:p>
            <a:pPr>
              <a:lnSpc>
                <a:spcPct val="150000"/>
              </a:lnSpc>
            </a:pPr>
            <a:r>
              <a:rPr lang="pl-PL" sz="2000" dirty="0"/>
              <a:t>Kent C. </a:t>
            </a:r>
            <a:r>
              <a:rPr lang="pl-PL" sz="2000" dirty="0" err="1"/>
              <a:t>Dodds</a:t>
            </a:r>
            <a:r>
              <a:rPr lang="pl-PL" sz="2000" dirty="0"/>
              <a:t> </a:t>
            </a:r>
            <a:r>
              <a:rPr lang="pl-PL" sz="2000" dirty="0">
                <a:hlinkClick r:id="rId12"/>
              </a:rPr>
              <a:t>kentcdodds.com</a:t>
            </a:r>
            <a:r>
              <a:rPr lang="pl-PL" sz="2000" dirty="0"/>
              <a:t> </a:t>
            </a:r>
            <a:r>
              <a:rPr lang="pl-PL" sz="2000" dirty="0">
                <a:hlinkClick r:id="rId13"/>
              </a:rPr>
              <a:t>@kentdodds</a:t>
            </a:r>
            <a:br>
              <a:rPr lang="pl-PL" sz="2000" dirty="0"/>
            </a:b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/>
              <a:t>Matt </a:t>
            </a:r>
            <a:r>
              <a:rPr lang="pl-PL" sz="2000" dirty="0" err="1"/>
              <a:t>Pocock</a:t>
            </a:r>
            <a:r>
              <a:rPr lang="pl-PL" sz="2000" dirty="0"/>
              <a:t> </a:t>
            </a:r>
            <a:r>
              <a:rPr lang="pl-PL" sz="2000" dirty="0">
                <a:hlinkClick r:id="rId14"/>
              </a:rPr>
              <a:t>@mattpocock</a:t>
            </a: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/>
              <a:t>Josh W. </a:t>
            </a:r>
            <a:r>
              <a:rPr lang="pl-PL" sz="2000" dirty="0" err="1"/>
              <a:t>Comeau</a:t>
            </a:r>
            <a:r>
              <a:rPr lang="pl-PL" sz="2000" dirty="0"/>
              <a:t> </a:t>
            </a:r>
            <a:r>
              <a:rPr lang="pl-PL" sz="2000" dirty="0">
                <a:hlinkClick r:id="rId15"/>
              </a:rPr>
              <a:t>@</a:t>
            </a:r>
            <a:r>
              <a:rPr lang="pl-PL" sz="2000" dirty="0" err="1">
                <a:hlinkClick r:id="rId15"/>
              </a:rPr>
              <a:t>JoshWComeau</a:t>
            </a:r>
            <a:endParaRPr lang="pl-PL" sz="2000" dirty="0"/>
          </a:p>
          <a:p>
            <a:pPr>
              <a:lnSpc>
                <a:spcPct val="150000"/>
              </a:lnSpc>
            </a:pPr>
            <a:endParaRPr lang="pl-PL" sz="2000" dirty="0"/>
          </a:p>
          <a:p>
            <a:pPr>
              <a:lnSpc>
                <a:spcPct val="150000"/>
              </a:lnSpc>
            </a:pPr>
            <a:endParaRPr lang="pl-PL" sz="2000" dirty="0"/>
          </a:p>
          <a:p>
            <a:pPr marL="285750" indent="-285750">
              <a:lnSpc>
                <a:spcPct val="150000"/>
              </a:lnSpc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1830651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CD4967F-3DF5-0444-A136-6394F92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Newsletters</a:t>
            </a:r>
            <a:r>
              <a:rPr lang="pl-PL" dirty="0"/>
              <a:t> 🗞</a:t>
            </a:r>
          </a:p>
        </p:txBody>
      </p:sp>
      <p:pic>
        <p:nvPicPr>
          <p:cNvPr id="7" name="Picture Placeholder 6" descr="A picture containing text, sign, vector graphics&#10;&#10;Description automatically generated">
            <a:extLst>
              <a:ext uri="{FF2B5EF4-FFF2-40B4-BE49-F238E27FC236}">
                <a16:creationId xmlns:a16="http://schemas.microsoft.com/office/drawing/2014/main" id="{531CB6F3-C331-9835-7E65-7AC28C5E17B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4222" b="14222"/>
          <a:stretch>
            <a:fillRect/>
          </a:stretch>
        </p:blipFill>
        <p:spPr/>
      </p:pic>
      <p:pic>
        <p:nvPicPr>
          <p:cNvPr id="11" name="Picture Placeholder 10" descr="A picture containing text, indoor, cluttered&#10;&#10;Description automatically generated">
            <a:extLst>
              <a:ext uri="{FF2B5EF4-FFF2-40B4-BE49-F238E27FC236}">
                <a16:creationId xmlns:a16="http://schemas.microsoft.com/office/drawing/2014/main" id="{B237F242-5214-EDAA-B9FA-17848F3229B2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3"/>
          <a:srcRect l="14108" r="14108"/>
          <a:stretch>
            <a:fillRect/>
          </a:stretch>
        </p:blipFill>
        <p:spPr/>
      </p:pic>
      <p:pic>
        <p:nvPicPr>
          <p:cNvPr id="9" name="Picture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6ABCD6B2-350E-69F5-05DB-AB4E843CBC4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/>
          <a:srcRect l="9918" r="9918"/>
          <a:stretch>
            <a:fillRect/>
          </a:stretch>
        </p:blipFill>
        <p:spPr/>
      </p:pic>
      <p:pic>
        <p:nvPicPr>
          <p:cNvPr id="13" name="Picture Placeholder 12" descr="A picture containing logo&#10;&#10;Description automatically generated">
            <a:extLst>
              <a:ext uri="{FF2B5EF4-FFF2-40B4-BE49-F238E27FC236}">
                <a16:creationId xmlns:a16="http://schemas.microsoft.com/office/drawing/2014/main" id="{2F8D8F78-6A3A-638C-1A2C-AD9202FE8F36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/>
          <a:srcRect t="2571" b="2571"/>
          <a:stretch>
            <a:fillRect/>
          </a:stretch>
        </p:blipFill>
        <p:spPr/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E5EAC5-EC51-7E47-8CA2-B120F2E55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5" name="Symbol zastępczy tekstu 1">
            <a:extLst>
              <a:ext uri="{FF2B5EF4-FFF2-40B4-BE49-F238E27FC236}">
                <a16:creationId xmlns:a16="http://schemas.microsoft.com/office/drawing/2014/main" id="{C6EDAF07-076D-586D-E7A7-549155643A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3" cy="4465636"/>
          </a:xfrm>
        </p:spPr>
        <p:txBody>
          <a:bodyPr/>
          <a:lstStyle/>
          <a:p>
            <a:pPr marL="285750" indent="-285750">
              <a:lnSpc>
                <a:spcPct val="200000"/>
              </a:lnSpc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JavaScript </a:t>
            </a:r>
            <a:r>
              <a:rPr lang="pl-PL" sz="2000" dirty="0" err="1"/>
              <a:t>Weekly</a:t>
            </a:r>
            <a:r>
              <a:rPr lang="pl-PL" sz="2000" dirty="0"/>
              <a:t> (</a:t>
            </a:r>
            <a:r>
              <a:rPr lang="pl-PL" sz="2000" dirty="0" err="1">
                <a:hlinkClick r:id="rId6"/>
              </a:rPr>
              <a:t>javascriptweekly.com</a:t>
            </a:r>
            <a:r>
              <a:rPr lang="pl-PL" sz="2000" dirty="0"/>
              <a:t>)</a:t>
            </a:r>
          </a:p>
          <a:p>
            <a:pPr>
              <a:lnSpc>
                <a:spcPct val="200000"/>
              </a:lnSpc>
            </a:pPr>
            <a:r>
              <a:rPr lang="pl-PL" sz="2000" dirty="0" err="1"/>
              <a:t>React</a:t>
            </a:r>
            <a:r>
              <a:rPr lang="pl-PL" sz="2000" dirty="0"/>
              <a:t> Status (</a:t>
            </a:r>
            <a:r>
              <a:rPr lang="pl-PL" sz="2000" dirty="0" err="1">
                <a:hlinkClick r:id="rId7"/>
              </a:rPr>
              <a:t>react.statuscode.com</a:t>
            </a:r>
            <a:r>
              <a:rPr lang="pl-PL" sz="2000" dirty="0"/>
              <a:t>)</a:t>
            </a:r>
          </a:p>
          <a:p>
            <a:pPr>
              <a:lnSpc>
                <a:spcPct val="200000"/>
              </a:lnSpc>
            </a:pPr>
            <a:r>
              <a:rPr lang="pl-PL" sz="2000" dirty="0"/>
              <a:t>Mastering JS </a:t>
            </a:r>
            <a:r>
              <a:rPr lang="pl-PL" sz="2000" dirty="0" err="1"/>
              <a:t>Weekly</a:t>
            </a:r>
            <a:r>
              <a:rPr lang="pl-PL" sz="2000" dirty="0"/>
              <a:t> (</a:t>
            </a:r>
            <a:r>
              <a:rPr lang="pl-PL" sz="2000" dirty="0">
                <a:hlinkClick r:id="rId8"/>
              </a:rPr>
              <a:t>getrevue.co/profile/masteringjs</a:t>
            </a:r>
            <a:r>
              <a:rPr lang="pl-PL" sz="2000" dirty="0"/>
              <a:t>)</a:t>
            </a:r>
          </a:p>
          <a:p>
            <a:pPr>
              <a:lnSpc>
                <a:spcPct val="200000"/>
              </a:lnSpc>
            </a:pPr>
            <a:r>
              <a:rPr lang="pl-PL" sz="2000" dirty="0"/>
              <a:t>Vue Developers (</a:t>
            </a:r>
            <a:r>
              <a:rPr lang="pl-PL" sz="2000" dirty="0">
                <a:hlinkClick r:id="rId9"/>
              </a:rPr>
              <a:t>@</a:t>
            </a:r>
            <a:r>
              <a:rPr lang="en-GB" sz="2000" dirty="0">
                <a:hlinkClick r:id="rId9"/>
              </a:rPr>
              <a:t>anthonygore</a:t>
            </a:r>
            <a:r>
              <a:rPr lang="en-GB" sz="2000" dirty="0"/>
              <a:t>, </a:t>
            </a:r>
            <a:r>
              <a:rPr lang="pl-PL" sz="2000" dirty="0">
                <a:hlinkClick r:id="rId10"/>
              </a:rPr>
              <a:t>vuejsdevelopers.com</a:t>
            </a:r>
            <a:r>
              <a:rPr lang="pl-PL" sz="2000" dirty="0"/>
              <a:t>)</a:t>
            </a:r>
          </a:p>
        </p:txBody>
      </p:sp>
      <p:pic>
        <p:nvPicPr>
          <p:cNvPr id="19" name="Picture Placeholder 18" descr="A picture containing text, car, keyboard&#10;&#10;Description automatically generated">
            <a:extLst>
              <a:ext uri="{FF2B5EF4-FFF2-40B4-BE49-F238E27FC236}">
                <a16:creationId xmlns:a16="http://schemas.microsoft.com/office/drawing/2014/main" id="{3A0E8AD7-BB65-AFD5-3603-278B4DD3F5A0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1"/>
          <a:srcRect l="9588" r="95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55867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7A02CF0A-2BEA-6D90-B6A2-7BAAC899FB4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4207" r="14207"/>
          <a:stretch>
            <a:fillRect/>
          </a:stretch>
        </p:blipFill>
        <p:spPr/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0D0B38DE-1529-F94E-A060-B6C2867848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6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22CF05EA-B81A-064D-BAA4-FED3ECE8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4100052"/>
            <a:ext cx="5501149" cy="2189841"/>
          </a:xfrm>
        </p:spPr>
        <p:txBody>
          <a:bodyPr>
            <a:normAutofit fontScale="90000"/>
          </a:bodyPr>
          <a:lstStyle/>
          <a:p>
            <a:r>
              <a:rPr lang="en-GB" dirty="0"/>
              <a:t>The coolest things that have met the Frontend, recently</a:t>
            </a:r>
          </a:p>
        </p:txBody>
      </p:sp>
    </p:spTree>
    <p:extLst>
      <p:ext uri="{BB962C8B-B14F-4D97-AF65-F5344CB8AC3E}">
        <p14:creationId xmlns:p14="http://schemas.microsoft.com/office/powerpoint/2010/main" val="729082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ytuł 2">
            <a:extLst>
              <a:ext uri="{FF2B5EF4-FFF2-40B4-BE49-F238E27FC236}">
                <a16:creationId xmlns:a16="http://schemas.microsoft.com/office/drawing/2014/main" id="{7CD4967F-3DF5-0444-A136-6394F92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News  🗞</a:t>
            </a:r>
          </a:p>
        </p:txBody>
      </p:sp>
      <p:pic>
        <p:nvPicPr>
          <p:cNvPr id="32" name="Picture Placeholder 31" descr="A red and white logo&#10;&#10;Description automatically generated with low confidence">
            <a:extLst>
              <a:ext uri="{FF2B5EF4-FFF2-40B4-BE49-F238E27FC236}">
                <a16:creationId xmlns:a16="http://schemas.microsoft.com/office/drawing/2014/main" id="{6E9CE701-FA7B-F1EC-160C-737D1FF107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2"/>
          <a:srcRect l="14108" r="14108"/>
          <a:stretch>
            <a:fillRect/>
          </a:stretch>
        </p:blipFill>
        <p:spPr/>
      </p:pic>
      <p:pic>
        <p:nvPicPr>
          <p:cNvPr id="20" name="Picture Placeholder 19" descr="Logo&#10;&#10;Description automatically generated">
            <a:extLst>
              <a:ext uri="{FF2B5EF4-FFF2-40B4-BE49-F238E27FC236}">
                <a16:creationId xmlns:a16="http://schemas.microsoft.com/office/drawing/2014/main" id="{C6EAE62A-6ECB-0907-9A0F-97E96AFA096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3"/>
          <a:srcRect l="18420" r="18420"/>
          <a:stretch>
            <a:fillRect/>
          </a:stretch>
        </p:blipFill>
        <p:spPr/>
      </p:pic>
      <p:pic>
        <p:nvPicPr>
          <p:cNvPr id="34" name="Picture Placeholder 33" descr="Logo&#10;&#10;Description automatically generated">
            <a:extLst>
              <a:ext uri="{FF2B5EF4-FFF2-40B4-BE49-F238E27FC236}">
                <a16:creationId xmlns:a16="http://schemas.microsoft.com/office/drawing/2014/main" id="{40061043-EA70-4BFD-4848-BDDE7FB6905C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4"/>
          <a:srcRect l="19046" r="19046"/>
          <a:stretch>
            <a:fillRect/>
          </a:stretch>
        </p:blipFill>
        <p:spPr/>
      </p:pic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D3E5EAC5-EC51-7E47-8CA2-B120F2E559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7</a:t>
            </a:fld>
            <a:endParaRPr lang="pl-PL" dirty="0"/>
          </a:p>
        </p:txBody>
      </p:sp>
      <p:sp>
        <p:nvSpPr>
          <p:cNvPr id="5" name="Symbol zastępczy tekstu 1">
            <a:extLst>
              <a:ext uri="{FF2B5EF4-FFF2-40B4-BE49-F238E27FC236}">
                <a16:creationId xmlns:a16="http://schemas.microsoft.com/office/drawing/2014/main" id="{C6EDAF07-076D-586D-E7A7-549155643A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3" cy="44656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sz="2000" dirty="0">
                <a:hlinkClick r:id="rId5"/>
              </a:rPr>
              <a:t>React 18 </a:t>
            </a:r>
            <a:r>
              <a:rPr lang="pl-PL" sz="2000" dirty="0"/>
              <a:t>(29.03.2022)</a:t>
            </a:r>
          </a:p>
          <a:p>
            <a:pPr>
              <a:lnSpc>
                <a:spcPct val="150000"/>
              </a:lnSpc>
            </a:pP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>
                <a:hlinkClick r:id="rId6"/>
              </a:rPr>
              <a:t>Angular 14 </a:t>
            </a:r>
            <a:r>
              <a:rPr lang="pl-PL" sz="2000" dirty="0"/>
              <a:t>(02.06.2022)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hlinkClick r:id="rId7"/>
              </a:rPr>
              <a:t>Internet Explorer – end of live </a:t>
            </a:r>
            <a:r>
              <a:rPr lang="pl-PL" sz="2000" dirty="0"/>
              <a:t>(15.06.2022)</a:t>
            </a:r>
          </a:p>
          <a:p>
            <a:pPr>
              <a:lnSpc>
                <a:spcPct val="150000"/>
              </a:lnSpc>
            </a:pPr>
            <a:r>
              <a:rPr lang="pl-PL" sz="2000" dirty="0">
                <a:hlinkClick r:id="rId8"/>
              </a:rPr>
              <a:t>Developer Servey 2022 </a:t>
            </a:r>
            <a:r>
              <a:rPr lang="pl-PL" sz="2000" dirty="0"/>
              <a:t>(22.06.2022)</a:t>
            </a:r>
          </a:p>
          <a:p>
            <a:pPr>
              <a:lnSpc>
                <a:spcPct val="150000"/>
              </a:lnSpc>
            </a:pPr>
            <a:endParaRPr lang="pl-PL" sz="2000" dirty="0"/>
          </a:p>
          <a:p>
            <a:pPr>
              <a:lnSpc>
                <a:spcPct val="150000"/>
              </a:lnSpc>
            </a:pPr>
            <a:r>
              <a:rPr lang="en-GB" sz="2000" dirty="0">
                <a:hlinkClick r:id="rId9"/>
              </a:rPr>
              <a:t>Digital Service Package</a:t>
            </a:r>
            <a:r>
              <a:rPr lang="en-GB" sz="2000" dirty="0"/>
              <a:t> (…5.07.2022…)</a:t>
            </a:r>
            <a:endParaRPr lang="pl-PL" sz="2000" dirty="0"/>
          </a:p>
          <a:p>
            <a:pPr>
              <a:lnSpc>
                <a:spcPct val="150000"/>
              </a:lnSpc>
            </a:pPr>
            <a:r>
              <a:rPr lang="pl-PL" sz="2000" dirty="0">
                <a:hlinkClick r:id="rId10"/>
              </a:rPr>
              <a:t>Bun</a:t>
            </a:r>
            <a:r>
              <a:rPr lang="pl-PL" sz="2000" dirty="0"/>
              <a:t> / </a:t>
            </a:r>
            <a:r>
              <a:rPr lang="pl-PL" sz="2000" dirty="0">
                <a:hlinkClick r:id="rId11"/>
              </a:rPr>
              <a:t>Deno</a:t>
            </a:r>
            <a:endParaRPr lang="pl-PL" sz="2000" dirty="0"/>
          </a:p>
        </p:txBody>
      </p:sp>
      <p:pic>
        <p:nvPicPr>
          <p:cNvPr id="18" name="Picture Placeholder 17" descr="Icon&#10;&#10;Description automatically generated">
            <a:extLst>
              <a:ext uri="{FF2B5EF4-FFF2-40B4-BE49-F238E27FC236}">
                <a16:creationId xmlns:a16="http://schemas.microsoft.com/office/drawing/2014/main" id="{C38A8DD0-918C-661A-3523-7A22F5647EA0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12"/>
          <a:srcRect t="4568" b="4568"/>
          <a:stretch>
            <a:fillRect/>
          </a:stretch>
        </p:blipFill>
        <p:spPr/>
      </p:pic>
      <p:pic>
        <p:nvPicPr>
          <p:cNvPr id="30" name="Picture Placeholder 29" descr="A picture containing pool ball&#10;&#10;Description automatically generated">
            <a:extLst>
              <a:ext uri="{FF2B5EF4-FFF2-40B4-BE49-F238E27FC236}">
                <a16:creationId xmlns:a16="http://schemas.microsoft.com/office/drawing/2014/main" id="{ACF81789-AD61-5E28-3989-715F593F997B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13"/>
          <a:srcRect l="8001" r="800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6703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Placeholder 37" descr="A group of people on a stage&#10;&#10;Description automatically generated with medium confidence">
            <a:extLst>
              <a:ext uri="{FF2B5EF4-FFF2-40B4-BE49-F238E27FC236}">
                <a16:creationId xmlns:a16="http://schemas.microsoft.com/office/drawing/2014/main" id="{DE6AAA45-B167-2E27-8C94-8D65F4F22DE9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l="36085" r="36085"/>
          <a:stretch>
            <a:fillRect/>
          </a:stretch>
        </p:blipFill>
        <p:spPr>
          <a:xfrm>
            <a:off x="8378825" y="3175"/>
            <a:ext cx="3816350" cy="6856413"/>
          </a:xfrm>
        </p:spPr>
      </p:pic>
      <p:pic>
        <p:nvPicPr>
          <p:cNvPr id="26" name="Picture Placeholder 25" descr="A picture containing diagram&#10;&#10;Description automatically generated">
            <a:extLst>
              <a:ext uri="{FF2B5EF4-FFF2-40B4-BE49-F238E27FC236}">
                <a16:creationId xmlns:a16="http://schemas.microsoft.com/office/drawing/2014/main" id="{CCB46492-D918-8044-471C-1425927F18DE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3"/>
          <a:srcRect l="6313" r="6313"/>
          <a:stretch>
            <a:fillRect/>
          </a:stretch>
        </p:blipFill>
        <p:spPr>
          <a:xfrm>
            <a:off x="0" y="3514725"/>
            <a:ext cx="5586413" cy="3344863"/>
          </a:xfrm>
        </p:spPr>
      </p:pic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75160E22-9C19-0F4E-B7B4-5B7CBE8DE1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pl-PL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58E573D7-969D-7D48-840C-64866D9D2E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84211" y="2349311"/>
            <a:ext cx="5315741" cy="2159379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GB" dirty="0"/>
              <a:t>Leave the basement </a:t>
            </a:r>
          </a:p>
          <a:p>
            <a:pPr marL="0" indent="0">
              <a:spcAft>
                <a:spcPts val="600"/>
              </a:spcAft>
              <a:buNone/>
            </a:pPr>
            <a:r>
              <a:rPr lang="en-GB" dirty="0"/>
              <a:t>and let’s get socialized…</a:t>
            </a:r>
          </a:p>
        </p:txBody>
      </p:sp>
      <p:pic>
        <p:nvPicPr>
          <p:cNvPr id="34" name="Picture Placeholder 33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C4E0307A-E699-0409-28F3-77DF589981CA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4"/>
          <a:srcRect t="606" b="606"/>
          <a:stretch>
            <a:fillRect/>
          </a:stretch>
        </p:blipFill>
        <p:spPr>
          <a:xfrm>
            <a:off x="0" y="-111211"/>
            <a:ext cx="6416675" cy="3338513"/>
          </a:xfrm>
        </p:spPr>
      </p:pic>
      <p:pic>
        <p:nvPicPr>
          <p:cNvPr id="40" name="Picture Placeholder 39" descr="A picture containing funnel chart&#10;&#10;Description automatically generated">
            <a:extLst>
              <a:ext uri="{FF2B5EF4-FFF2-40B4-BE49-F238E27FC236}">
                <a16:creationId xmlns:a16="http://schemas.microsoft.com/office/drawing/2014/main" id="{112CAE68-0B05-239E-39F0-14A05596E55D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5"/>
          <a:srcRect l="2085" r="2085"/>
          <a:stretch>
            <a:fillRect/>
          </a:stretch>
        </p:blipFill>
        <p:spPr/>
      </p:pic>
      <p:pic>
        <p:nvPicPr>
          <p:cNvPr id="49" name="Picture Placeholder 48" descr="A picture containing water, outdoor, sky, nature&#10;&#10;Description automatically generated">
            <a:extLst>
              <a:ext uri="{FF2B5EF4-FFF2-40B4-BE49-F238E27FC236}">
                <a16:creationId xmlns:a16="http://schemas.microsoft.com/office/drawing/2014/main" id="{44E1E7A5-FF62-F9E6-85C5-49A7A5E4F90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6"/>
          <a:srcRect l="9138" r="91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37194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 descr="A picture containing water, outdoor, sky, nature&#10;&#10;Description automatically generated">
            <a:extLst>
              <a:ext uri="{FF2B5EF4-FFF2-40B4-BE49-F238E27FC236}">
                <a16:creationId xmlns:a16="http://schemas.microsoft.com/office/drawing/2014/main" id="{9E4AD8D6-D00A-9285-ECB4-008AF97D967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22064" r="22064"/>
          <a:stretch>
            <a:fillRect/>
          </a:stretch>
        </p:blipFill>
        <p:spPr>
          <a:xfrm>
            <a:off x="5375275" y="0"/>
            <a:ext cx="6816725" cy="6862763"/>
          </a:xfrm>
        </p:spPr>
      </p:pic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2022 </a:t>
            </a:r>
            <a:r>
              <a:rPr lang="pl-PL" dirty="0" err="1"/>
              <a:t>Events</a:t>
            </a:r>
            <a:r>
              <a:rPr lang="pl-PL" dirty="0"/>
              <a:t> 🎭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E4990953-5326-D297-8A86-FB83895FEB0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195200"/>
            <a:ext cx="5495272" cy="4721506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sz="1800" dirty="0" err="1"/>
              <a:t>Upcoming</a:t>
            </a:r>
            <a:endParaRPr lang="pl-PL" sz="1800" dirty="0"/>
          </a:p>
          <a:p>
            <a:pPr>
              <a:lnSpc>
                <a:spcPct val="150000"/>
              </a:lnSpc>
            </a:pPr>
            <a:r>
              <a:rPr lang="pl-PL" sz="1800" dirty="0">
                <a:hlinkClick r:id="rId3"/>
              </a:rPr>
              <a:t>InfoShare</a:t>
            </a:r>
            <a:r>
              <a:rPr lang="pl-PL" sz="1800" dirty="0"/>
              <a:t> (Gdańsk, 6-7.10.2022) 🇵🇱</a:t>
            </a:r>
          </a:p>
          <a:p>
            <a:pPr>
              <a:lnSpc>
                <a:spcPct val="150000"/>
              </a:lnSpc>
            </a:pPr>
            <a:r>
              <a:rPr lang="pl-PL" sz="1800" dirty="0">
                <a:hlinkClick r:id="rId4"/>
              </a:rPr>
              <a:t>Dev.js </a:t>
            </a:r>
            <a:r>
              <a:rPr lang="pl-PL" sz="1800" dirty="0"/>
              <a:t>(Online, 13.10.2022) 🇵🇱</a:t>
            </a:r>
          </a:p>
          <a:p>
            <a:pPr marL="0" indent="0">
              <a:lnSpc>
                <a:spcPct val="150000"/>
              </a:lnSpc>
              <a:buNone/>
            </a:pPr>
            <a:endParaRPr lang="pl-PL" sz="1800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800" dirty="0"/>
              <a:t>Past</a:t>
            </a:r>
          </a:p>
          <a:p>
            <a:pPr>
              <a:lnSpc>
                <a:spcPct val="150000"/>
              </a:lnSpc>
            </a:pPr>
            <a:r>
              <a:rPr lang="pl-PL" sz="1800" dirty="0">
                <a:hlinkClick r:id="rId5"/>
              </a:rPr>
              <a:t>React Summit </a:t>
            </a:r>
            <a:r>
              <a:rPr lang="pl-PL" sz="1800" dirty="0"/>
              <a:t>(Amsterdam, 17-21.06.2022) 🇳🇱</a:t>
            </a:r>
          </a:p>
          <a:p>
            <a:pPr>
              <a:lnSpc>
                <a:spcPct val="150000"/>
              </a:lnSpc>
            </a:pPr>
            <a:r>
              <a:rPr lang="pl-PL" sz="1800" dirty="0">
                <a:hlinkClick r:id="rId6"/>
              </a:rPr>
              <a:t>VueConf</a:t>
            </a:r>
            <a:r>
              <a:rPr lang="pl-PL" sz="1800" dirty="0"/>
              <a:t> (Fort Lauderdale, FL, 8-10.06.2022) 🇺🇸</a:t>
            </a:r>
          </a:p>
          <a:p>
            <a:pPr marL="0" indent="0">
              <a:lnSpc>
                <a:spcPct val="150000"/>
              </a:lnSpc>
              <a:buNone/>
            </a:pPr>
            <a:endParaRPr lang="pl-PL" sz="1800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800" dirty="0" err="1">
                <a:hlinkClick r:id="rId7"/>
              </a:rPr>
              <a:t>reactjs.org</a:t>
            </a:r>
            <a:r>
              <a:rPr lang="pl-PL" sz="1800" dirty="0">
                <a:hlinkClick r:id="rId7"/>
              </a:rPr>
              <a:t>/</a:t>
            </a:r>
            <a:r>
              <a:rPr lang="pl-PL" sz="1800" dirty="0" err="1">
                <a:hlinkClick r:id="rId7"/>
              </a:rPr>
              <a:t>community</a:t>
            </a:r>
            <a:r>
              <a:rPr lang="pl-PL" sz="1800" dirty="0">
                <a:hlinkClick r:id="rId7"/>
              </a:rPr>
              <a:t>/</a:t>
            </a:r>
            <a:r>
              <a:rPr lang="pl-PL" sz="1800" dirty="0" err="1">
                <a:hlinkClick r:id="rId7"/>
              </a:rPr>
              <a:t>conferences.html</a:t>
            </a:r>
            <a:endParaRPr lang="pl-PL" sz="1800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800" dirty="0">
                <a:hlinkClick r:id="rId8"/>
              </a:rPr>
              <a:t>events.vuejs.org/conferences</a:t>
            </a:r>
            <a:endParaRPr lang="pl-PL" sz="1800" dirty="0"/>
          </a:p>
          <a:p>
            <a:pPr marL="0" indent="0">
              <a:lnSpc>
                <a:spcPct val="150000"/>
              </a:lnSpc>
              <a:buNone/>
            </a:pPr>
            <a:r>
              <a:rPr lang="pl-PL" sz="1800" dirty="0" err="1">
                <a:hlinkClick r:id="rId9"/>
              </a:rPr>
              <a:t>angular.io</a:t>
            </a:r>
            <a:r>
              <a:rPr lang="pl-PL" sz="1800" dirty="0">
                <a:hlinkClick r:id="rId9"/>
              </a:rPr>
              <a:t>/</a:t>
            </a:r>
            <a:r>
              <a:rPr lang="pl-PL" sz="1800" dirty="0" err="1">
                <a:hlinkClick r:id="rId9"/>
              </a:rPr>
              <a:t>events</a:t>
            </a:r>
            <a:endParaRPr lang="pl-PL" sz="1800" dirty="0"/>
          </a:p>
          <a:p>
            <a:pPr marL="0" indent="0">
              <a:lnSpc>
                <a:spcPct val="150000"/>
              </a:lnSpc>
              <a:buNone/>
            </a:pPr>
            <a:endParaRPr lang="pl-PL" sz="1800" dirty="0"/>
          </a:p>
        </p:txBody>
      </p:sp>
    </p:spTree>
    <p:extLst>
      <p:ext uri="{BB962C8B-B14F-4D97-AF65-F5344CB8AC3E}">
        <p14:creationId xmlns:p14="http://schemas.microsoft.com/office/powerpoint/2010/main" val="87902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2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8836</TotalTime>
  <Words>262</Words>
  <Application>Microsoft Macintosh PowerPoint</Application>
  <PresentationFormat>Widescreen</PresentationFormat>
  <Paragraphs>63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Calibri</vt:lpstr>
      <vt:lpstr>Arial</vt:lpstr>
      <vt:lpstr>Moderat JIT</vt:lpstr>
      <vt:lpstr>ModeratJIT</vt:lpstr>
      <vt:lpstr>Courier New</vt:lpstr>
      <vt:lpstr>White | JIT</vt:lpstr>
      <vt:lpstr>Dark | JIT</vt:lpstr>
      <vt:lpstr>PowerPoint Presentation</vt:lpstr>
      <vt:lpstr>Today’s agenda</vt:lpstr>
      <vt:lpstr>blogs, podcasts, newsletters, tweets…</vt:lpstr>
      <vt:lpstr>Blogs &amp; podcasts 📼</vt:lpstr>
      <vt:lpstr>Newsletters 🗞</vt:lpstr>
      <vt:lpstr>The coolest things that have met the Frontend, recently</vt:lpstr>
      <vt:lpstr>News  🗞</vt:lpstr>
      <vt:lpstr>PowerPoint Presentation</vt:lpstr>
      <vt:lpstr>2022 Events 🎭</vt:lpstr>
      <vt:lpstr>Kyle Simpson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1379</cp:revision>
  <cp:lastPrinted>2019-01-30T11:52:55Z</cp:lastPrinted>
  <dcterms:created xsi:type="dcterms:W3CDTF">2017-12-14T16:10:18Z</dcterms:created>
  <dcterms:modified xsi:type="dcterms:W3CDTF">2022-08-02T19:37:43Z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